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4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CBB6AB-32EC-42CE-AEFC-7B3F763149B9}" type="datetimeFigureOut">
              <a:rPr lang="ru-RU" smtClean="0"/>
              <a:t>09.01.2020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DD6652-E142-4A8D-8827-D0F2378E6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6926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DD6652-E142-4A8D-8827-D0F2378E6D09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577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EA0F-3756-4C26-856A-E8081B7DF8A1}" type="datetimeFigureOut">
              <a:rPr lang="ru-RU" smtClean="0"/>
              <a:t>09.01.2020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DF904-4AC7-4632-A983-31C5CB36A0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370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EA0F-3756-4C26-856A-E8081B7DF8A1}" type="datetimeFigureOut">
              <a:rPr lang="ru-RU" smtClean="0"/>
              <a:t>09.01.2020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DF904-4AC7-4632-A983-31C5CB36A0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331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EA0F-3756-4C26-856A-E8081B7DF8A1}" type="datetimeFigureOut">
              <a:rPr lang="ru-RU" smtClean="0"/>
              <a:t>09.01.2020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DF904-4AC7-4632-A983-31C5CB36A018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1693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EA0F-3756-4C26-856A-E8081B7DF8A1}" type="datetimeFigureOut">
              <a:rPr lang="ru-RU" smtClean="0"/>
              <a:t>09.01.2020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DF904-4AC7-4632-A983-31C5CB36A0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5764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EA0F-3756-4C26-856A-E8081B7DF8A1}" type="datetimeFigureOut">
              <a:rPr lang="ru-RU" smtClean="0"/>
              <a:t>09.01.2020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DF904-4AC7-4632-A983-31C5CB36A018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24574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EA0F-3756-4C26-856A-E8081B7DF8A1}" type="datetimeFigureOut">
              <a:rPr lang="ru-RU" smtClean="0"/>
              <a:t>09.01.2020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DF904-4AC7-4632-A983-31C5CB36A0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17385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EA0F-3756-4C26-856A-E8081B7DF8A1}" type="datetimeFigureOut">
              <a:rPr lang="ru-RU" smtClean="0"/>
              <a:t>09.01.2020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DF904-4AC7-4632-A983-31C5CB36A0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1935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EA0F-3756-4C26-856A-E8081B7DF8A1}" type="datetimeFigureOut">
              <a:rPr lang="ru-RU" smtClean="0"/>
              <a:t>09.01.2020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DF904-4AC7-4632-A983-31C5CB36A0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762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EA0F-3756-4C26-856A-E8081B7DF8A1}" type="datetimeFigureOut">
              <a:rPr lang="ru-RU" smtClean="0"/>
              <a:t>09.01.2020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DF904-4AC7-4632-A983-31C5CB36A0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332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EA0F-3756-4C26-856A-E8081B7DF8A1}" type="datetimeFigureOut">
              <a:rPr lang="ru-RU" smtClean="0"/>
              <a:t>09.01.2020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DF904-4AC7-4632-A983-31C5CB36A0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675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EA0F-3756-4C26-856A-E8081B7DF8A1}" type="datetimeFigureOut">
              <a:rPr lang="ru-RU" smtClean="0"/>
              <a:t>09.01.2020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DF904-4AC7-4632-A983-31C5CB36A0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938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EA0F-3756-4C26-856A-E8081B7DF8A1}" type="datetimeFigureOut">
              <a:rPr lang="ru-RU" smtClean="0"/>
              <a:t>09.01.2020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DF904-4AC7-4632-A983-31C5CB36A0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7414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EA0F-3756-4C26-856A-E8081B7DF8A1}" type="datetimeFigureOut">
              <a:rPr lang="ru-RU" smtClean="0"/>
              <a:t>09.01.2020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DF904-4AC7-4632-A983-31C5CB36A0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3860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EA0F-3756-4C26-856A-E8081B7DF8A1}" type="datetimeFigureOut">
              <a:rPr lang="ru-RU" smtClean="0"/>
              <a:t>09.01.2020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DF904-4AC7-4632-A983-31C5CB36A0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0571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EA0F-3756-4C26-856A-E8081B7DF8A1}" type="datetimeFigureOut">
              <a:rPr lang="ru-RU" smtClean="0"/>
              <a:t>09.01.2020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DF904-4AC7-4632-A983-31C5CB36A0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06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EA0F-3756-4C26-856A-E8081B7DF8A1}" type="datetimeFigureOut">
              <a:rPr lang="ru-RU" smtClean="0"/>
              <a:t>09.01.2020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DF904-4AC7-4632-A983-31C5CB36A0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082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DEA0F-3756-4C26-856A-E8081B7DF8A1}" type="datetimeFigureOut">
              <a:rPr lang="ru-RU" smtClean="0"/>
              <a:t>09.01.2020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CDEDF904-4AC7-4632-A983-31C5CB36A0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059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  <p:sldLayoutId id="2147483772" r:id="rId14"/>
    <p:sldLayoutId id="2147483773" r:id="rId15"/>
    <p:sldLayoutId id="214748377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77333" y="595745"/>
            <a:ext cx="11002048" cy="1550989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Monotype Corsiva" panose="03010101010201010101" pitchFamily="66" charset="0"/>
              </a:rPr>
              <a:t/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Monotype Corsiva" panose="03010101010201010101" pitchFamily="66" charset="0"/>
              </a:rPr>
            </a:b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ОБРАЗОВАТЕЛЬНОЕ УЧРЕЖДЕНИЕ «СОШ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 п </a:t>
            </a:r>
            <a:r>
              <a:rPr lang="ru-RU" sz="24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Чири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-Юрт»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77333" y="2535382"/>
            <a:ext cx="10835794" cy="397625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ru-RU" dirty="0" smtClean="0">
              <a:solidFill>
                <a:srgbClr val="1F497D">
                  <a:lumMod val="60000"/>
                  <a:lumOff val="40000"/>
                </a:srgbClr>
              </a:solidFill>
            </a:endParaRPr>
          </a:p>
          <a:p>
            <a:pPr marL="0" indent="0" algn="ctr">
              <a:buNone/>
            </a:pPr>
            <a:r>
              <a:rPr lang="ru-RU" sz="4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Профессиональный стандарт </a:t>
            </a:r>
            <a:r>
              <a:rPr lang="ru-RU" sz="4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педагога </a:t>
            </a:r>
            <a:r>
              <a:rPr lang="ru-RU" sz="4400" dirty="0">
                <a:solidFill>
                  <a:schemeClr val="accent2">
                    <a:lumMod val="75000"/>
                  </a:schemeClr>
                </a:solidFill>
                <a:latin typeface="Monotype Corsiva" panose="03010101010201010101" pitchFamily="66" charset="0"/>
              </a:rPr>
              <a:t/>
            </a:r>
            <a:br>
              <a:rPr lang="ru-RU" sz="4400" dirty="0">
                <a:solidFill>
                  <a:schemeClr val="accent2">
                    <a:lumMod val="75000"/>
                  </a:schemeClr>
                </a:solidFill>
                <a:latin typeface="Monotype Corsiva" panose="03010101010201010101" pitchFamily="66" charset="0"/>
              </a:rPr>
            </a:br>
            <a:endParaRPr lang="ru-RU" sz="4400" dirty="0" smtClean="0">
              <a:solidFill>
                <a:schemeClr val="accent2">
                  <a:lumMod val="75000"/>
                </a:schemeClr>
              </a:solidFill>
              <a:latin typeface="Monotype Corsiva" panose="03010101010201010101" pitchFamily="66" charset="0"/>
            </a:endParaRPr>
          </a:p>
          <a:p>
            <a:pPr algn="ctr"/>
            <a:endParaRPr lang="ru-RU" sz="4400" dirty="0" smtClean="0">
              <a:latin typeface="Monotype Corsiva" panose="03010101010201010101" pitchFamily="66" charset="0"/>
            </a:endParaRPr>
          </a:p>
          <a:p>
            <a:pPr marL="0" indent="0" algn="ctr">
              <a:buNone/>
            </a:pPr>
            <a:r>
              <a:rPr lang="ru-RU" sz="26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 </a:t>
            </a:r>
            <a:r>
              <a:rPr lang="ru-RU" sz="26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Чири</a:t>
            </a:r>
            <a:r>
              <a:rPr lang="ru-RU" sz="26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-Юрт</a:t>
            </a:r>
            <a:endParaRPr lang="ru-RU" sz="2600" b="1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6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2017г.</a:t>
            </a:r>
            <a:endParaRPr lang="ru-RU" sz="26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8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821939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«ПРОФЕССИОНАЛЬНЫЙ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 ПЕДАГОГА»?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10392448" cy="38807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Профессиональный</a:t>
            </a:r>
            <a:r>
              <a:rPr lang="ru-RU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</a:t>
            </a:r>
            <a:r>
              <a:rPr lang="ru-RU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педагога</a:t>
            </a:r>
            <a:r>
              <a:rPr lang="ru-RU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это документ, в котором учтены все требования к личности и профессиональной компетентности </a:t>
            </a: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преподавателей</a:t>
            </a:r>
            <a:r>
              <a:rPr lang="ru-RU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03776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588884" cy="1246909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Зачем нужны </a:t>
            </a:r>
            <a:r>
              <a:rPr lang="ru-RU" sz="44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профстандарты</a:t>
            </a:r>
            <a:r>
              <a:rPr lang="ru-RU" sz="4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4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620981"/>
            <a:ext cx="10877358" cy="5001492"/>
          </a:xfrm>
        </p:spPr>
        <p:txBody>
          <a:bodyPr>
            <a:normAutofit/>
          </a:bodyPr>
          <a:lstStyle/>
          <a:p>
            <a:pPr indent="450850" algn="just"/>
            <a:r>
              <a:rPr lang="ru-RU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Профстандарты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 педагогов профессионального образования имеют большое значение для современной образовательной сферы:</a:t>
            </a:r>
            <a:endParaRPr lang="ru-RU" sz="1600" dirty="0">
              <a:solidFill>
                <a:schemeClr val="accent2"/>
              </a:solidFill>
              <a:latin typeface="Calibri" panose="020F0502020204030204" pitchFamily="34" charset="0"/>
            </a:endParaRPr>
          </a:p>
          <a:p>
            <a:pPr indent="450850" algn="just"/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- Повышение качества образования. Профессиональный стандарт — инструмент для реализации стратегии образования в постоянно меняющемся и развивающемся мире. С их помощью отечественное образование выйдет на международный уровень.</a:t>
            </a:r>
            <a:endParaRPr lang="ru-RU" sz="1600" dirty="0">
              <a:solidFill>
                <a:schemeClr val="accent2"/>
              </a:solidFill>
              <a:latin typeface="Calibri" panose="020F0502020204030204" pitchFamily="34" charset="0"/>
            </a:endParaRPr>
          </a:p>
          <a:p>
            <a:pPr indent="450850" algn="just"/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- Оценка квалификации. Стандарт поможет эффективно и максимально объективно оценить квалификационный уровень педагогов профессионального образования.</a:t>
            </a:r>
            <a:endParaRPr lang="ru-RU" sz="1600" dirty="0">
              <a:solidFill>
                <a:schemeClr val="accent2"/>
              </a:solidFill>
              <a:latin typeface="Calibri" panose="020F0502020204030204" pitchFamily="34" charset="0"/>
            </a:endParaRPr>
          </a:p>
          <a:p>
            <a:pPr indent="450850" algn="just"/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- Регулирование кадровых вопросов и трудовых отношений. Положения стандарта необходимо использовать как критерии отбора педагогических кадров в образовательные учреждения. На основе </a:t>
            </a:r>
            <a:r>
              <a:rPr lang="ru-RU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профстандарта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 следует формировать трудовой договор между работодателем и работником.</a:t>
            </a:r>
            <a:endParaRPr lang="ru-RU" sz="1600" dirty="0">
              <a:solidFill>
                <a:schemeClr val="accent2"/>
              </a:solidFill>
              <a:latin typeface="Calibri" panose="020F0502020204030204" pitchFamily="34" charset="0"/>
            </a:endParaRPr>
          </a:p>
          <a:p>
            <a:pPr indent="450850" algn="just"/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Разработчики </a:t>
            </a:r>
            <a:r>
              <a:rPr lang="ru-RU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профстандарта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 преподавателя СПО, ВПО и других форм профессионального образования предполагают, что стандарт значительно повысит интерес специалистов к педагогической деятельности и увеличит ответственность за достижение результатов. </a:t>
            </a:r>
            <a:r>
              <a:rPr lang="ru-RU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Профстандарт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 призван избавить педагога от выполнения ненужных функций, и поможет сконцентрироваться непосредственно на прямых обязанностях. Стандарт — это ещё и прекрасная мотивация для постоянного повышения квалификации педагогов.</a:t>
            </a:r>
            <a:endParaRPr lang="ru-RU" sz="1600" dirty="0">
              <a:solidFill>
                <a:schemeClr val="accent2"/>
              </a:solidFill>
              <a:latin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1808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12861" y="374072"/>
            <a:ext cx="10530994" cy="6483927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49" t="18309" r="38458" b="16975"/>
          <a:stretch>
            <a:fillRect/>
          </a:stretch>
        </p:blipFill>
        <p:spPr bwMode="auto">
          <a:xfrm>
            <a:off x="142875" y="142875"/>
            <a:ext cx="10303452" cy="657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4748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77334" y="609600"/>
            <a:ext cx="10503284" cy="1094509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2"/>
                </a:solidFill>
                <a:latin typeface="Times New Roman" panose="02020603050405020304" pitchFamily="18" charset="0"/>
              </a:rPr>
              <a:t>Структура </a:t>
            </a:r>
            <a:r>
              <a:rPr lang="ru-RU" sz="40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и содержание </a:t>
            </a:r>
            <a:r>
              <a:rPr lang="ru-RU" sz="40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профстандарта</a:t>
            </a:r>
            <a:endParaRPr lang="ru-RU" sz="4000" dirty="0">
              <a:solidFill>
                <a:schemeClr val="accent2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77334" y="2160589"/>
            <a:ext cx="10503284" cy="426792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утвержденном приказом Минтруда РФ № 608н от 08.09.2015 </a:t>
            </a:r>
            <a:r>
              <a:rPr lang="ru-RU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профстандарте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профессионального образования содержится следующая информация:</a:t>
            </a:r>
          </a:p>
          <a:p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сведения. Здесь определены общие названия трудовых функций и коды классификаций рода деятельности.</a:t>
            </a:r>
          </a:p>
          <a:p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Функциональная карта. В этом разделе описаны общие функции, которые должен выполнять преподаватель. Общие функции также могут делиться на несколько конкретных узких функций. Для каждой из них указывается соответствующий уровень квалификации.</a:t>
            </a:r>
          </a:p>
          <a:p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функций. Подробная расшифровка позиций функциональной карты, содержит перечень конкретных действий для выполнения каждой функции. Также указаны необходимые умения и знания, которые должны быть у педагога.</a:t>
            </a:r>
          </a:p>
          <a:p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Изучив все требования, можно прийти к выводу, что современный педагог должен быть универсально образован, эрудирован и прогрессивен. Так же делается упор на умение находить подход к каждому ребенку, уважать его личность и правильно оценивать его способности</a:t>
            </a:r>
            <a:r>
              <a:rPr lang="ru-RU" dirty="0">
                <a:solidFill>
                  <a:schemeClr val="accent2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8842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420157" cy="1320800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Как </a:t>
            </a:r>
            <a:r>
              <a:rPr lang="ru-RU" sz="44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профстандарты</a:t>
            </a:r>
            <a:r>
              <a:rPr lang="ru-RU" sz="4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отразятся </a:t>
            </a:r>
            <a:r>
              <a:rPr lang="ru-RU" sz="4400" b="1" dirty="0" smtClean="0">
                <a:solidFill>
                  <a:schemeClr val="accent2"/>
                </a:solidFill>
                <a:latin typeface="Times New Roman" panose="02020603050405020304" pitchFamily="18" charset="0"/>
              </a:rPr>
              <a:t/>
            </a:r>
            <a:br>
              <a:rPr lang="ru-RU" sz="4400" b="1" dirty="0" smtClean="0">
                <a:solidFill>
                  <a:schemeClr val="accent2"/>
                </a:solidFill>
                <a:latin typeface="Times New Roman" panose="02020603050405020304" pitchFamily="18" charset="0"/>
              </a:rPr>
            </a:br>
            <a:r>
              <a:rPr lang="ru-RU" sz="4400" b="1" dirty="0" smtClean="0">
                <a:solidFill>
                  <a:schemeClr val="accent2"/>
                </a:solidFill>
                <a:latin typeface="Times New Roman" panose="02020603050405020304" pitchFamily="18" charset="0"/>
              </a:rPr>
              <a:t>на </a:t>
            </a:r>
            <a:r>
              <a:rPr lang="ru-RU" sz="44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педагогах?</a:t>
            </a:r>
            <a:endParaRPr lang="ru-RU" sz="4400" dirty="0">
              <a:solidFill>
                <a:schemeClr val="accent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930401"/>
            <a:ext cx="10877357" cy="4567382"/>
          </a:xfrm>
        </p:spPr>
        <p:txBody>
          <a:bodyPr>
            <a:normAutofit fontScale="92500" lnSpcReduction="10000"/>
          </a:bodyPr>
          <a:lstStyle/>
          <a:p>
            <a:pPr indent="450850" algn="just"/>
            <a:r>
              <a:rPr lang="ru-RU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Профстандарты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 структурируют требования к педагогу.</a:t>
            </a:r>
            <a:endParaRPr lang="ru-RU" sz="1600" dirty="0">
              <a:solidFill>
                <a:schemeClr val="accent2"/>
              </a:solidFill>
              <a:latin typeface="Calibri" panose="020F0502020204030204" pitchFamily="34" charset="0"/>
            </a:endParaRPr>
          </a:p>
          <a:p>
            <a:pPr indent="450850" algn="just"/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В части образования: “Педагог должен иметь высшее образование или среднее профобразование в рамках укрупненных групп направлений подготовки "Образование и педагогические науки" или в области, соответствующей преподаваемому предмету. В последнем случае не требуется последующая профессиональная переподготовка по профилю педагогической деятельности. Либо педагог может иметь любое высшее образование или среднее профобразование и получить дополнительное профобразование по направлению деятельности в образовательной организации” (приказ Минтруда от 5 августа 2016 г. №422н). При этом при приеме на работу мастера производственного обучения обязателен опыт работы в области профессиональной деятельности, осваиваемой обучающимися.</a:t>
            </a:r>
            <a:endParaRPr lang="ru-RU" sz="1600" dirty="0">
              <a:solidFill>
                <a:schemeClr val="accent2"/>
              </a:solidFill>
              <a:latin typeface="Calibri" panose="020F0502020204030204" pitchFamily="34" charset="0"/>
            </a:endParaRPr>
          </a:p>
          <a:p>
            <a:pPr indent="450850" algn="just"/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Часть деятельности, которая раньше фиксировалась в положениях о стимулировании и дополнительно поощрялась, теперь является обязательной трудовой функцией педагога и должна оплачиваться из оклада. Теперь преподаватель обязан владеть такими компетенциями, как работа с одарёнными и </a:t>
            </a:r>
            <a:r>
              <a:rPr lang="ru-RU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девиантными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 детьми, с теми, для кого русский язык не является родным, компетенциями в области инклюзивного образования. Педагог должен уметь взаимодействовать с другими специалистами: психологами, дефектологами, социальными работникам, а также обладать ИКТ-навыками.</a:t>
            </a:r>
            <a:endParaRPr lang="ru-RU" sz="1600" dirty="0">
              <a:solidFill>
                <a:schemeClr val="accent2"/>
              </a:solidFill>
              <a:latin typeface="Calibri" panose="020F0502020204030204" pitchFamily="34" charset="0"/>
            </a:endParaRPr>
          </a:p>
          <a:p>
            <a:pPr indent="450850" algn="just"/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</a:rPr>
              <a:t>Крайне важным стало непрерывное профессиональное развитие педагога.</a:t>
            </a:r>
            <a:endParaRPr lang="ru-RU" sz="1600" dirty="0">
              <a:solidFill>
                <a:schemeClr val="accent2"/>
              </a:solidFill>
              <a:latin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7426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4533" y="374073"/>
            <a:ext cx="9782849" cy="1274618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Как повлияют </a:t>
            </a:r>
            <a:r>
              <a:rPr lang="ru-RU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профстандарты</a:t>
            </a: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на работу образовательных организаций?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648691"/>
            <a:ext cx="10475576" cy="5056910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Изменяются обязанности работодателя. В частности, должны быть изменены локальные нормативные акты:</a:t>
            </a:r>
          </a:p>
          <a:p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об обучении, созданы должностные инструкции с учетом </a:t>
            </a:r>
            <a:r>
              <a:rPr lang="ru-RU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профстандартов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трудовые договоры, положение о премировании (в связи с изменением трудовых функций педагога, появлением у него среди обязательных функций тех, за которые ранее предполагались стимулирующие выплаты);</a:t>
            </a:r>
          </a:p>
          <a:p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штатное расписание (в связи с требованиями к квалификациям педагогов-предметников, педагогов профессиональной школы).</a:t>
            </a:r>
          </a:p>
          <a:p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Также местные органы образования должны внести изменения в Положение об аттестации педагогических работников (в связи с вступлением в силу ФЗ «О независимой оценке квалификации» и необходимостью проводить аттестацию в соответствии с требованиями </a:t>
            </a:r>
            <a:r>
              <a:rPr lang="ru-RU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профстандартов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27 июня 2016 года №584 устанавливает особенности применения профессиональных стандартов в государственных и муниципальных организациях. Устанавливается переходный период, в который необходимо составить план по применению </a:t>
            </a:r>
            <a:r>
              <a:rPr lang="ru-RU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профстандартов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организации. К 1 января 2020 года в каждой образовательной организации надо реализовать все необходимые мероприятия, в том числе обучить кадровый состав и внести изменения в локальные нормативные акты.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5461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0350884" cy="1320800"/>
          </a:xfrm>
        </p:spPr>
        <p:txBody>
          <a:bodyPr>
            <a:normAutofit/>
          </a:bodyPr>
          <a:lstStyle/>
          <a:p>
            <a:pPr algn="ctr"/>
            <a:r>
              <a:rPr lang="ru-RU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Профстандарт</a:t>
            </a:r>
            <a:r>
              <a:rPr lang="ru-RU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педагога – ожидаемые результаты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930400"/>
            <a:ext cx="10350884" cy="4595091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Профессиональный стандарт педагога – это документ, в котором учтены все требования к личности и профессиональной компетентности преподавателей. Теперь квалификационный уровень педагога будет присваиваться в соответствии с этим нормативным актом. Также он должен учитываться при приеме педагога на работу и при составлении его должностной инструкции.</a:t>
            </a:r>
          </a:p>
          <a:p>
            <a:r>
              <a:rPr lang="ru-RU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документе для педагогов детально прописаны все знания и умения, которыми они должны обладать, а также конкретизированы трудовые действия в зависимости от направленности работы.</a:t>
            </a:r>
          </a:p>
          <a:p>
            <a:r>
              <a:rPr lang="ru-RU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Ожидается, что благодаря введению </a:t>
            </a:r>
            <a:r>
              <a:rPr lang="ru-RU" sz="24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профстандарта</a:t>
            </a:r>
            <a:r>
              <a:rPr lang="ru-RU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основу российской системы образования будут составлять настоящие профессионалы, умеющие работать с самыми разными категориями детей (одаренными, инвалидами, сиротами, мигрантами и т.д.) и эффективно взаимодействовать с другими специалистами (дефектологами, психологами, социальными педагогами и т.д.).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9858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0517138" cy="13208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  <a:endParaRPr lang="ru-RU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2160589"/>
            <a:ext cx="10517139" cy="3880773"/>
          </a:xfrm>
        </p:spPr>
        <p:txBody>
          <a:bodyPr/>
          <a:lstStyle/>
          <a:p>
            <a:r>
              <a:rPr lang="ru-RU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Итак, </a:t>
            </a:r>
            <a:r>
              <a:rPr lang="ru-RU" sz="28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профстандарт</a:t>
            </a:r>
            <a:r>
              <a:rPr lang="ru-RU" sz="28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— документ, способный вывести отечественную систему образования </a:t>
            </a:r>
            <a:r>
              <a:rPr lang="ru-RU" sz="2800" dirty="0" smtClean="0">
                <a:solidFill>
                  <a:schemeClr val="accent2"/>
                </a:solidFill>
                <a:latin typeface="Times New Roman" panose="02020603050405020304" pitchFamily="18" charset="0"/>
              </a:rPr>
              <a:t>на международный </a:t>
            </a:r>
            <a:r>
              <a:rPr lang="ru-RU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уровень и максимально конкретизировать работу преподавателей </a:t>
            </a:r>
            <a:r>
              <a:rPr lang="ru-RU" sz="2800" dirty="0" smtClean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образования. Достижение высокого уровня квалификации педагогов и эффективности педагогической деятельности — вот основная задача </a:t>
            </a:r>
            <a:r>
              <a:rPr lang="ru-RU" sz="2800" dirty="0" smtClean="0">
                <a:solidFill>
                  <a:schemeClr val="accent2"/>
                </a:solidFill>
                <a:latin typeface="Times New Roman" panose="02020603050405020304" pitchFamily="18" charset="0"/>
              </a:rPr>
              <a:t>профессиональных </a:t>
            </a:r>
            <a:r>
              <a:rPr lang="ru-RU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стандартов</a:t>
            </a:r>
            <a:r>
              <a:rPr lang="ru-RU" dirty="0" smtClean="0">
                <a:solidFill>
                  <a:schemeClr val="accent2"/>
                </a:solidFill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accent2"/>
                </a:solidFill>
                <a:latin typeface="Times New Roman" panose="02020603050405020304" pitchFamily="18" charset="0"/>
              </a:rPr>
              <a:t>                                                              </a:t>
            </a:r>
            <a:endParaRPr lang="ru-RU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21733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</TotalTime>
  <Words>848</Words>
  <Application>Microsoft Office PowerPoint</Application>
  <PresentationFormat>Широкоэкранный</PresentationFormat>
  <Paragraphs>41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Monotype Corsiva</vt:lpstr>
      <vt:lpstr>Times New Roman</vt:lpstr>
      <vt:lpstr>Trebuchet MS</vt:lpstr>
      <vt:lpstr>Wingdings 3</vt:lpstr>
      <vt:lpstr>Аспект</vt:lpstr>
      <vt:lpstr> МУНИЦИПАЛЬНОЕ БЮДЖЕТНОЕ ОБРАЗОВАТЕЛЬНОЕ УЧРЕЖДЕНИЕ «СОШ №1 п Чири-Юрт»</vt:lpstr>
      <vt:lpstr>ЧТО ТАКОЕ «ПРОФЕССИОНАЛЬНЫЙ СТАНДАРТ ПЕДАГОГА»? </vt:lpstr>
      <vt:lpstr>Зачем нужны профстандарты?</vt:lpstr>
      <vt:lpstr>Презентация PowerPoint</vt:lpstr>
      <vt:lpstr>Структура и содержание профстандарта</vt:lpstr>
      <vt:lpstr>Как профстандарты отразятся  на педагогах?</vt:lpstr>
      <vt:lpstr>Как повлияют профстандарты на работу образовательных организаций?</vt:lpstr>
      <vt:lpstr>Профстандарт педагога – ожидаемые результаты</vt:lpstr>
      <vt:lpstr> ЗАКЛЮЧЕНИЕ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МБОУ «СОШ № 7 г.Шали»</dc:title>
  <dc:creator>Zezag</dc:creator>
  <cp:lastModifiedBy>Малала</cp:lastModifiedBy>
  <cp:revision>35</cp:revision>
  <dcterms:created xsi:type="dcterms:W3CDTF">2019-12-20T10:54:24Z</dcterms:created>
  <dcterms:modified xsi:type="dcterms:W3CDTF">2020-01-09T09:31:05Z</dcterms:modified>
</cp:coreProperties>
</file>