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72" r:id="rId10"/>
    <p:sldId id="264" r:id="rId11"/>
    <p:sldId id="265" r:id="rId12"/>
    <p:sldId id="267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88293B-6557-463A-82D5-93F42BD810C6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F8B578F-9C28-447F-8C70-C95A3D4B383F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532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293B-6557-463A-82D5-93F42BD810C6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578F-9C28-447F-8C70-C95A3D4B3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40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293B-6557-463A-82D5-93F42BD810C6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578F-9C28-447F-8C70-C95A3D4B3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78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293B-6557-463A-82D5-93F42BD810C6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578F-9C28-447F-8C70-C95A3D4B3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84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A88293B-6557-463A-82D5-93F42BD810C6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F8B578F-9C28-447F-8C70-C95A3D4B383F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44207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293B-6557-463A-82D5-93F42BD810C6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578F-9C28-447F-8C70-C95A3D4B3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94889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293B-6557-463A-82D5-93F42BD810C6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578F-9C28-447F-8C70-C95A3D4B3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22646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293B-6557-463A-82D5-93F42BD810C6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578F-9C28-447F-8C70-C95A3D4B3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028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293B-6557-463A-82D5-93F42BD810C6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578F-9C28-447F-8C70-C95A3D4B3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86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6A88293B-6557-463A-82D5-93F42BD810C6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AF8B578F-9C28-447F-8C70-C95A3D4B383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044040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6A88293B-6557-463A-82D5-93F42BD810C6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AF8B578F-9C28-447F-8C70-C95A3D4B3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91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A88293B-6557-463A-82D5-93F42BD810C6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F8B578F-9C28-447F-8C70-C95A3D4B383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942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&#1069;&#1082;&#1086;&#1085;&#1086;&#1084;&#1080;&#1082;&#1072;_&#1063;&#1077;&#1095;&#1085;&#1080;#cite_note-2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/index.php?title=&#1043;&#1088;&#1086;&#1079;&#1085;&#1077;&#1085;&#1089;&#1082;&#1072;&#1103;_&#1101;&#1082;&#1089;&#1087;&#1077;&#1088;&#1080;&#1084;&#1077;&#1085;&#1090;&#1072;&#1083;&#1100;&#1085;&#1072;&#1103;_&#1084;&#1077;&#1073;&#1077;&#1083;&#1100;&#1085;&#1072;&#1103;_&#1092;&#1072;&#1073;&#1088;&#1080;&#1082;&#1072;&amp;action=edit&amp;redlink=1" TargetMode="External"/><Relationship Id="rId13" Type="http://schemas.openxmlformats.org/officeDocument/2006/relationships/hyperlink" Target="https://ru.wikipedia.org/w/index.php?title=&#1055;&#1080;&#1097;&#1077;&#1084;&#1072;&#1096;&amp;action=edit&amp;redlink=1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ru.wikipedia.org/wiki/&#1069;&#1083;&#1077;&#1082;&#1090;&#1088;&#1086;&#1087;&#1091;&#1083;&#1100;&#1090;-&#1043;&#1088;&#1086;&#1079;&#1085;&#1099;&#1081;" TargetMode="External"/><Relationship Id="rId12" Type="http://schemas.openxmlformats.org/officeDocument/2006/relationships/hyperlink" Target="https://ru.wikipedia.org/wiki/&#1040;&#1088;&#1075;&#1091;&#1085;_(&#1075;&#1086;&#1088;&#1086;&#1076;)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/index.php?title=&#1043;&#1088;&#1086;&#1079;&#1085;&#1077;&#1085;&#1089;&#1082;&#1080;&#1081;_&#1101;&#1083;&#1077;&#1082;&#1090;&#1088;&#1086;&#1084;&#1077;&#1093;&#1072;&#1085;&#1080;&#1095;&#1077;&#1089;&#1082;&#1080;&#1081;_&#1079;&#1072;&#1074;&#1086;&#1076;&amp;action=edit&amp;redlink=1" TargetMode="External"/><Relationship Id="rId11" Type="http://schemas.openxmlformats.org/officeDocument/2006/relationships/hyperlink" Target="https://ru.wikipedia.org/wiki/&#1043;&#1091;&#1076;&#1077;&#1088;&#1084;&#1077;&#1089;" TargetMode="External"/><Relationship Id="rId5" Type="http://schemas.openxmlformats.org/officeDocument/2006/relationships/hyperlink" Target="https://ru.wikipedia.org/w/index.php?title=&#1058;&#1088;&#1072;&#1085;&#1089;&#1084;&#1072;&#1096;_(&#1043;&#1088;&#1086;&#1079;&#1085;&#1099;&#1081;)&amp;action=edit&amp;redlink=1" TargetMode="External"/><Relationship Id="rId10" Type="http://schemas.openxmlformats.org/officeDocument/2006/relationships/hyperlink" Target="https://ru.wikipedia.org/w/index.php?title=&#1043;&#1088;&#1086;&#1079;&#1085;&#1077;&#1085;&#1089;&#1082;&#1080;&#1081;_&#1082;&#1086;&#1085;&#1089;&#1077;&#1088;&#1074;&#1085;&#1099;&#1081;_&#1079;&#1072;&#1074;&#1086;&#1076;&amp;action=edit&amp;redlink=1" TargetMode="External"/><Relationship Id="rId4" Type="http://schemas.openxmlformats.org/officeDocument/2006/relationships/hyperlink" Target="https://ru.wikipedia.org/w/index.php?title=&#1043;&#1088;&#1086;&#1079;&#1085;&#1077;&#1092;&#1090;&#1077;&#1075;&#1072;&#1079;&amp;action=edit&amp;redlink=1" TargetMode="External"/><Relationship Id="rId9" Type="http://schemas.openxmlformats.org/officeDocument/2006/relationships/hyperlink" Target="https://ru.wikipedia.org/w/index.php?title=&#1041;&#1077;&#1088;&#1082;&#1072;&#1090;&amp;action=edit&amp;redlink=1" TargetMode="External"/><Relationship Id="rId14" Type="http://schemas.openxmlformats.org/officeDocument/2006/relationships/hyperlink" Target="https://ru.wikipedia.org/wiki/&#1042;&#1040;&#1047;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&#1043;&#1088;&#1086;&#1079;&#1085;&#1077;&#1085;&#1089;&#1082;&#1080;&#1081;_&#1085;&#1077;&#1092;&#1090;&#1103;&#1085;&#1086;&#1081;_&#1085;&#1072;&#1091;&#1095;&#1085;&#1086;-&#1080;&#1089;&#1089;&#1083;&#1077;&#1076;&#1086;&#1074;&#1072;&#1090;&#1077;&#1083;&#1100;&#1089;&#1082;&#1080;&#1081;_&#1080;&#1085;&#1089;&#1090;&#1080;&#1090;&#1091;&#1090;" TargetMode="External"/><Relationship Id="rId3" Type="http://schemas.openxmlformats.org/officeDocument/2006/relationships/hyperlink" Target="https://ru.wikipedia.org/wiki/&#1043;&#1088;&#1086;&#1079;&#1085;&#1077;&#1085;&#1089;&#1082;&#1080;&#1081;_&#1085;&#1077;&#1092;&#1090;&#1077;&#1087;&#1077;&#1088;&#1077;&#1088;&#1072;&#1073;&#1072;&#1090;&#1099;&#1074;&#1072;&#1102;&#1097;&#1080;&#1081;_&#1079;&#1072;&#1074;&#1086;&#1076;" TargetMode="External"/><Relationship Id="rId7" Type="http://schemas.openxmlformats.org/officeDocument/2006/relationships/hyperlink" Target="https://ru.wikipedia.org/w/index.php?title=&#1054;&#1088;&#1075;&#1085;&#1077;&#1092;&#1090;&#1077;&#1093;&#1080;&#1084;&#1079;&#1072;&#1074;&#1086;&#1076;&#1099;&amp;action=edit&amp;redlink=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/index.php?title=&#1043;&#1088;&#1086;&#1079;&#1085;&#1077;&#1085;&#1089;&#1082;&#1080;&#1081;_&#1093;&#1080;&#1084;&#1080;&#1095;&#1077;&#1089;&#1082;&#1080;&#1081;_&#1079;&#1072;&#1074;&#1086;&#1076;_&#1080;&#1084;&#1077;&#1085;&#1080;_50-&#1083;&#1077;&#1090;&#1080;&#1103;_&#1057;&#1057;&#1057;&#1056;&amp;action=edit&amp;redlink=1" TargetMode="External"/><Relationship Id="rId5" Type="http://schemas.openxmlformats.org/officeDocument/2006/relationships/hyperlink" Target="https://ru.wikipedia.org/w/index.php?title=&#1053;&#1086;&#1074;&#1086;&#1075;&#1088;&#1086;&#1079;&#1085;&#1077;&#1085;&#1089;&#1082;&#1080;&#1081;_&#1085;&#1077;&#1092;&#1090;&#1077;&#1087;&#1077;&#1088;&#1077;&#1088;&#1072;&#1073;&#1072;&#1090;&#1099;&#1074;&#1072;&#1102;&#1097;&#1080;&#1081;_&#1079;&#1072;&#1074;&#1086;&#1076;_&#1080;&#1084;&#1077;&#1085;&#1080;_&#1040;&#1085;&#1080;&#1089;&#1080;&#1084;&#1086;&#1074;&#1072;&amp;action=edit&amp;redlink=1" TargetMode="External"/><Relationship Id="rId4" Type="http://schemas.openxmlformats.org/officeDocument/2006/relationships/hyperlink" Target="https://ru.wikipedia.org/w/index.php?title=&#1053;&#1055;&#1047;_&#1080;&#1084;._&#1064;&#1077;&#1088;&#1080;&#1087;&#1086;&#1074;&#1072;&amp;action=edit&amp;redlink=1" TargetMode="External"/><Relationship Id="rId9" Type="http://schemas.openxmlformats.org/officeDocument/2006/relationships/hyperlink" Target="https://ru.wikipedia.org/wiki/&#1043;&#1088;&#1086;&#1079;&#1085;&#1077;&#1092;&#1090;&#1100;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27386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60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/>
                <a:ea typeface="+mn-ea"/>
                <a:cs typeface="Times New Roman"/>
              </a:rPr>
              <a:t>Проект на тему:</a:t>
            </a:r>
            <a:br>
              <a:rPr lang="ru-RU" sz="60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/>
                <a:ea typeface="+mn-ea"/>
                <a:cs typeface="Times New Roman"/>
              </a:rPr>
            </a:br>
            <a:r>
              <a:rPr lang="ru-RU" sz="60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ru-RU" sz="6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/>
                <a:ea typeface="+mn-ea"/>
                <a:cs typeface="Times New Roman"/>
              </a:rPr>
              <a:t>Экономика ЧР с 2000 </a:t>
            </a:r>
            <a:r>
              <a:rPr lang="ru-RU" sz="6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/>
                <a:ea typeface="+mn-ea"/>
                <a:cs typeface="Times New Roman"/>
              </a:rPr>
              <a:t>года</a:t>
            </a:r>
            <a:r>
              <a:rPr lang="ru-RU" sz="6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6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</a:br>
            <a:endParaRPr lang="ru-RU" sz="6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7738" y="4287187"/>
            <a:ext cx="7906062" cy="18897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Составили учащиеся 10 “А”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класса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№1 </a:t>
            </a:r>
            <a:r>
              <a:rPr lang="ru-RU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п.Чири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-Юрт Шалинского муниципального района»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37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снимок экрана, Шрифт, Печать&#10;&#10;Автоматически созданное описание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709" y="0"/>
            <a:ext cx="10914568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848597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1375010" y="0"/>
            <a:ext cx="9193055" cy="60016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Трудовые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  <a:endParaRPr lang="en-US" sz="2400" b="1" dirty="0">
              <a:solidFill>
                <a:srgbClr val="54595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 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занятого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524 000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данным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выборочного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обследования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силы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занятого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Чеченской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Республике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января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2020 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составляла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548,5 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итогам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квартала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2020 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произошло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29,9 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5,4 %, и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2020 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518,6 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en-US" sz="2400" baseline="30000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]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2009 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занятыми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256 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Чечни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2007 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228 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в 2002 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92 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постоянный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занятости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безработица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остаётся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</a:t>
            </a:r>
            <a:r>
              <a:rPr lang="en-US" sz="24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проблемой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 2010 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находилось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235 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Чечни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безработицы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43 % (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сравнения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в 2006 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безработными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308 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Среднемесячная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зарплата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22,3 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пенсия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10,4 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2015 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aseline="30000" dirty="0">
              <a:solidFill>
                <a:srgbClr val="0645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151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Изображение выглядит как текст, снимок экрана, диаграмма, круг&#10;&#10;Автоматически созданное описание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613" y="0"/>
            <a:ext cx="8593949" cy="685799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212851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на открытом воздухе, строительство, облако&#10;&#10;Автоматически созданное описание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750"/>
          <a:stretch>
            <a:fillRect/>
          </a:stretch>
        </p:blipFill>
        <p:spPr>
          <a:xfrm>
            <a:off x="5246656" y="1124263"/>
            <a:ext cx="6374651" cy="3822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38203" y="2482586"/>
            <a:ext cx="3816092" cy="36943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1" indent="-228600">
              <a:lnSpc>
                <a:spcPct val="90000"/>
              </a:lnSpc>
              <a:spcAft>
                <a:spcPts val="60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dirty="0" err="1">
                <a:solidFill>
                  <a:srgbClr val="000000"/>
                </a:solidFill>
                <a:latin typeface="Calibri"/>
              </a:rPr>
              <a:t>Экономика</a:t>
            </a:r>
            <a:r>
              <a:rPr lang="en-US" sz="20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/>
              </a:rPr>
              <a:t>Чечни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 — 63-я </a:t>
            </a:r>
            <a:r>
              <a:rPr lang="en-US" sz="2000" dirty="0" err="1">
                <a:solidFill>
                  <a:srgbClr val="000000"/>
                </a:solidFill>
                <a:latin typeface="Calibri"/>
              </a:rPr>
              <a:t>экономика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</a:rPr>
              <a:t>среди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</a:rPr>
              <a:t>субъектов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 РФ </a:t>
            </a:r>
            <a:r>
              <a:rPr lang="en-US" sz="2000" dirty="0" err="1">
                <a:solidFill>
                  <a:srgbClr val="000000"/>
                </a:solidFill>
                <a:latin typeface="Calibri"/>
              </a:rPr>
              <a:t>по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</a:rPr>
              <a:t>объёму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</a:rPr>
              <a:t>валового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</a:rPr>
              <a:t>регионального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</a:rPr>
              <a:t>продукта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Calibri"/>
              </a:rPr>
              <a:t>по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</a:rPr>
              <a:t>итогам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 2020 </a:t>
            </a:r>
            <a:r>
              <a:rPr lang="en-US" sz="2000" dirty="0" err="1" smtClean="0">
                <a:solidFill>
                  <a:srgbClr val="000000"/>
                </a:solidFill>
                <a:latin typeface="Calibri"/>
              </a:rPr>
              <a:t>года</a:t>
            </a:r>
            <a:r>
              <a:rPr lang="ru-RU" sz="2000" baseline="30000" dirty="0">
                <a:solidFill>
                  <a:srgbClr val="000000"/>
                </a:solidFill>
                <a:latin typeface="Calibri"/>
              </a:rPr>
              <a:t>.</a:t>
            </a:r>
            <a:endParaRPr lang="en-US" sz="20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421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16532" y="2938551"/>
            <a:ext cx="60120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kern="0" dirty="0">
                <a:solidFill>
                  <a:srgbClr val="000000"/>
                </a:solidFill>
                <a:latin typeface="Calibri" panose="020F0502020204030204"/>
              </a:rPr>
              <a:t>Спасибо за внимание </a:t>
            </a:r>
            <a:r>
              <a:rPr lang="ru-RU" sz="4000" dirty="0">
                <a:solidFill>
                  <a:srgbClr val="333333"/>
                </a:solidFill>
                <a:latin typeface="Times New Roman"/>
                <a:cs typeface="Times New Roman"/>
              </a:rPr>
              <a:t>♡</a:t>
            </a:r>
            <a:r>
              <a:rPr lang="ru-RU" sz="3600" dirty="0">
                <a:solidFill>
                  <a:srgbClr val="333333"/>
                </a:solidFill>
                <a:latin typeface="Times New Roman"/>
                <a:cs typeface="Times New Roman"/>
              </a:rPr>
              <a:t> </a:t>
            </a:r>
            <a:endParaRPr lang="ru-RU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0561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247473"/>
            <a:ext cx="10178322" cy="1492132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cap="none" spc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 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ИСТОРИЯ</a:t>
            </a:r>
            <a:r>
              <a:rPr lang="ru-RU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Экономика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cap="none" spc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Чеч</a:t>
            </a:r>
            <a:r>
              <a:rPr lang="ru-RU" sz="2700" cap="none" spc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енской</a:t>
            </a:r>
            <a:r>
              <a:rPr lang="ru-RU" sz="27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Республики</a:t>
            </a:r>
            <a:r>
              <a:rPr lang="en-US" sz="27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как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остальной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части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cap="none" spc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распавшего</a:t>
            </a:r>
            <a:r>
              <a:rPr lang="ru-RU" sz="2700" cap="none" spc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ся</a:t>
            </a:r>
            <a:r>
              <a:rPr lang="en-US" sz="27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СССР</a:t>
            </a:r>
            <a:r>
              <a:rPr lang="ru-RU" sz="27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7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упала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минимума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время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7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антитеррористической </a:t>
            </a:r>
            <a:r>
              <a:rPr lang="ru-RU" sz="27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операции </a:t>
            </a:r>
            <a:r>
              <a:rPr lang="en-US" sz="2700" cap="none" spc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экономика</a:t>
            </a:r>
            <a:r>
              <a:rPr lang="en-US" sz="27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республике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была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полностью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разорена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а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промышленность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разрушена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Флагманы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республиканской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промышленности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— НПЗ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им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7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</a:t>
            </a:r>
            <a:r>
              <a:rPr lang="ru-RU" sz="27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</a:t>
            </a:r>
            <a:r>
              <a:rPr lang="en-US" sz="2700" cap="none" spc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рипова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НПЗ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им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Ленина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НПЗ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им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Анисимова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ГХЗ, ЧЮЦЗ, ЗНМ «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Красный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Молот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были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полностью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разрушены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1994—1999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гг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Кроме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Чири-Юртовского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7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цементного </a:t>
            </a:r>
            <a:r>
              <a:rPr lang="en-US" sz="2700" cap="none" spc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завода</a:t>
            </a:r>
            <a:r>
              <a:rPr lang="en-US" sz="27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ни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один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этих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крупных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предприятий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cap="none" spc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восстановлен</a:t>
            </a:r>
            <a:r>
              <a:rPr lang="ru-RU" sz="27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ы (</a:t>
            </a:r>
            <a:r>
              <a:rPr lang="en-US" sz="2700" cap="none" spc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</a:t>
            </a:r>
            <a:r>
              <a:rPr lang="en-US" sz="27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2023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 </a:t>
            </a:r>
            <a:r>
              <a:rPr lang="ru-RU" sz="27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</a:t>
            </a:r>
            <a:r>
              <a:rPr lang="en-US" sz="27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2000 </a:t>
            </a:r>
            <a:r>
              <a:rPr lang="en-US" sz="2700" cap="none" spc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</a:t>
            </a:r>
            <a:r>
              <a:rPr lang="ru-RU" sz="27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</a:t>
            </a:r>
            <a:r>
              <a:rPr lang="en-US" sz="27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началось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экономическое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возрождение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Чечни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В 2006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году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рост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валового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регионального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продукта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Чечни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составил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11,9 %, в 2007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году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— 26,4 %, в 2008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году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— 10,5 %[9].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последние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годы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ВРП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Чечни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вырос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более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чем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3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раза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— с 23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млрд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cap="none" spc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рублей</a:t>
            </a:r>
            <a:r>
              <a:rPr lang="ru-RU" sz="27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военной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безопасности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социальное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страхование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— 20,8 %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Образование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— 8,6 %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Здравоохранение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предоставление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социальных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услуг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— 6,1 % </a:t>
            </a:r>
            <a:r>
              <a:rPr lang="ru-RU" sz="27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П</a:t>
            </a:r>
            <a:r>
              <a:rPr lang="en-US" sz="2700" cap="none" spc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редоставление</a:t>
            </a:r>
            <a:r>
              <a:rPr lang="en-US" sz="27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прочих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услуг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— 1,5 </a:t>
            </a:r>
            <a:r>
              <a:rPr lang="en-US" sz="27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</a:t>
            </a:r>
            <a:r>
              <a:rPr lang="ru-RU" sz="27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en-US" sz="27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44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3531" y="457200"/>
            <a:ext cx="10796954" cy="51874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СТРУКТУРА </a:t>
            </a:r>
            <a: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8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Структура</a:t>
            </a:r>
            <a: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валового</a:t>
            </a:r>
            <a: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регионального</a:t>
            </a:r>
            <a: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продукта</a:t>
            </a:r>
            <a: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</a:t>
            </a:r>
            <a:r>
              <a:rPr lang="ru-RU" sz="2800" cap="none" spc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ченской</a:t>
            </a:r>
            <a:r>
              <a:rPr lang="ru-RU" sz="28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Республики</a:t>
            </a:r>
            <a:r>
              <a:rPr lang="en-US" sz="28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sz="28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</a:t>
            </a:r>
            <a: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данным</a:t>
            </a:r>
            <a: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</a:t>
            </a:r>
            <a: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2010 </a:t>
            </a:r>
            <a:r>
              <a:rPr lang="en-US" sz="28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</a:t>
            </a:r>
            <a: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): </a:t>
            </a:r>
            <a:r>
              <a:rPr lang="en-US" sz="28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сельское</a:t>
            </a:r>
            <a: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хозяйство</a:t>
            </a:r>
            <a: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8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охота</a:t>
            </a:r>
            <a: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</a:t>
            </a:r>
            <a:r>
              <a:rPr lang="en-US" sz="28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лесное</a:t>
            </a:r>
            <a: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хозяйство</a:t>
            </a:r>
            <a: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— 10,0 % </a:t>
            </a:r>
            <a:r>
              <a:rPr lang="ru-RU" sz="28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800" cap="none" spc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Добыча</a:t>
            </a:r>
            <a:r>
              <a:rPr lang="en-US" sz="28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полезных</a:t>
            </a:r>
            <a: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ископаемых</a:t>
            </a:r>
            <a: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— 2,7 </a:t>
            </a:r>
            <a:r>
              <a:rPr lang="en-US" sz="28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</a:t>
            </a:r>
            <a:r>
              <a:rPr lang="ru-RU" sz="28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800" cap="none" spc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Обрабатывающие</a:t>
            </a:r>
            <a:r>
              <a:rPr lang="en-US" sz="28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производства</a:t>
            </a:r>
            <a: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— 2,0 </a:t>
            </a:r>
            <a:r>
              <a:rPr lang="en-US" sz="28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</a:t>
            </a:r>
            <a:r>
              <a:rPr lang="ru-RU" sz="28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en-US" sz="28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Производство</a:t>
            </a:r>
            <a: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</a:t>
            </a:r>
            <a:r>
              <a:rPr lang="en-US" sz="28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распределение</a:t>
            </a:r>
            <a: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электроэнергии</a:t>
            </a:r>
            <a: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8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газа</a:t>
            </a:r>
            <a: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</a:t>
            </a:r>
            <a:r>
              <a:rPr lang="en-US" sz="28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воды</a:t>
            </a:r>
            <a: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— 1,0 </a:t>
            </a:r>
            <a:r>
              <a:rPr lang="en-US" sz="28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</a:t>
            </a:r>
            <a:r>
              <a:rPr lang="ru-RU" sz="28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en-US" sz="28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Строительство</a:t>
            </a:r>
            <a: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— 14,1 </a:t>
            </a:r>
            <a:r>
              <a:rPr lang="en-US" sz="28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</a:t>
            </a:r>
            <a:r>
              <a:rPr lang="ru-RU" sz="28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en-US" sz="28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Торговля</a:t>
            </a:r>
            <a: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— 23,0 </a:t>
            </a:r>
            <a:r>
              <a:rPr lang="en-US" sz="28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</a:t>
            </a:r>
            <a:r>
              <a:rPr lang="ru-RU" sz="28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en-US" sz="28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Гостиницы</a:t>
            </a:r>
            <a: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</a:t>
            </a:r>
            <a:r>
              <a:rPr lang="en-US" sz="28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рестораны</a:t>
            </a:r>
            <a: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— 1,6 </a:t>
            </a:r>
            <a:r>
              <a:rPr lang="en-US" sz="28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</a:t>
            </a:r>
            <a:r>
              <a:rPr lang="ru-RU" sz="28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en-US" sz="28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Транспорт</a:t>
            </a:r>
            <a: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</a:t>
            </a:r>
            <a:r>
              <a:rPr lang="en-US" sz="28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связь</a:t>
            </a:r>
            <a: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— 5,3 </a:t>
            </a:r>
            <a:r>
              <a:rPr lang="en-US" sz="28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</a:t>
            </a:r>
            <a:r>
              <a:rPr lang="ru-RU" sz="28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en-US" sz="28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Финансовая</a:t>
            </a:r>
            <a: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деятельность</a:t>
            </a:r>
            <a: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— 0,4 </a:t>
            </a:r>
            <a:r>
              <a:rPr lang="en-US" sz="28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</a:t>
            </a:r>
            <a:r>
              <a:rPr lang="ru-RU" sz="28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en-US" sz="28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Операции</a:t>
            </a:r>
            <a: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 </a:t>
            </a:r>
            <a:r>
              <a:rPr lang="en-US" sz="28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недвижимым</a:t>
            </a:r>
            <a: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имуществом</a:t>
            </a:r>
            <a: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8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аренда</a:t>
            </a:r>
            <a: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</a:t>
            </a:r>
            <a:r>
              <a:rPr lang="en-US" sz="28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предоставление</a:t>
            </a:r>
            <a: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услуг</a:t>
            </a:r>
            <a: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— 2,9 </a:t>
            </a:r>
            <a:r>
              <a:rPr lang="en-US" sz="28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</a:t>
            </a:r>
            <a:r>
              <a:rPr lang="ru-RU" sz="28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en-US" sz="28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Государственное</a:t>
            </a:r>
            <a: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управление</a:t>
            </a:r>
            <a: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</a:t>
            </a:r>
            <a:r>
              <a:rPr lang="en-US" sz="28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обеспечение</a:t>
            </a:r>
            <a: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военной</a:t>
            </a:r>
            <a: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безопасности</a:t>
            </a:r>
            <a: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lang="en-US" sz="28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социальное</a:t>
            </a:r>
            <a: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страхование</a:t>
            </a:r>
            <a: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— 20,8 </a:t>
            </a:r>
            <a:r>
              <a:rPr lang="en-US" sz="28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</a:t>
            </a:r>
            <a:r>
              <a:rPr lang="ru-RU" sz="28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en-US" sz="28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Образование</a:t>
            </a:r>
            <a: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— 8,6 </a:t>
            </a:r>
            <a:r>
              <a:rPr lang="en-US" sz="28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</a:t>
            </a:r>
            <a:r>
              <a:rPr lang="ru-RU" sz="28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en-US" sz="28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Здравоохранение</a:t>
            </a:r>
            <a: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</a:t>
            </a:r>
            <a:r>
              <a:rPr lang="en-US" sz="28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предоставление</a:t>
            </a:r>
            <a: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социальных</a:t>
            </a:r>
            <a: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услуг</a:t>
            </a:r>
            <a: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— 6,1 </a:t>
            </a:r>
            <a:r>
              <a:rPr lang="en-US" sz="28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</a:t>
            </a:r>
            <a:r>
              <a:rPr lang="ru-RU" sz="28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en-US" sz="28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Предоставление</a:t>
            </a:r>
            <a: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прочих</a:t>
            </a:r>
            <a: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услуг</a:t>
            </a:r>
            <a: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— 1,5 </a:t>
            </a:r>
            <a:r>
              <a:rPr lang="en-US" sz="28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</a:t>
            </a:r>
            <a:r>
              <a:rPr lang="ru-RU" sz="28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en-US" sz="2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44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Динамика физического объёма валового регионального продукта Чечни и России в целом, в 2005—2010 годах, в % от уровня 2005 года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553" y="254977"/>
            <a:ext cx="10390912" cy="612823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583964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360" y="800099"/>
            <a:ext cx="9945974" cy="720969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cap="none" spc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Основными</a:t>
            </a:r>
            <a:r>
              <a:rPr lang="en-US" sz="24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отраслями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экономики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Чеченской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Республики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2000-х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годах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были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сельское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хозяйство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добыча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нефти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газа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а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также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строительство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Сельское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хозяйство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было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особенно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важным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так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как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оно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обеспечивало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занятость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значительной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части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населения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В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же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время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добыча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нефти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газа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играла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ключевую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роль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формировании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бюджета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региона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В 2000-х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годах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были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предприняты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значительные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усилия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восстановлению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развитию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инфраструктуры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Были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построены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новые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дороги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мосты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школы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больницы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другие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объекты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Это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способствовало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улучшению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условий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жизни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населения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привлечению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инвестиций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Однако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несмотря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все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усилия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уровень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безработицы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Чеченской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Республике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оставался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высоким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а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уровень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жизни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населения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низким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Это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было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связано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рядом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факторов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включая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неразвитость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промышленности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недостаток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квалифицированных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кадров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низкую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инвестиционную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привлекательность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региона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В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целом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2000-е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годы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были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периодом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восстановления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стабилизации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экономики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Чеченской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Республики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 </a:t>
            </a:r>
            <a: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en-US" sz="24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250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4419" y="237392"/>
            <a:ext cx="10125855" cy="650631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b="1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1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                </a:t>
            </a:r>
            <a:r>
              <a:rPr lang="en-US" sz="1800" b="1" cap="none" spc="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ОТРАСЛИ </a:t>
            </a:r>
            <a:r>
              <a:rPr lang="en-US" sz="1800" b="1" cap="none" spc="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ЭКОНОМИКИ</a:t>
            </a:r>
            <a:r>
              <a:rPr lang="ru-RU" sz="1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18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r>
              <a:rPr lang="en-US" sz="2000" b="1" cap="none" spc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Сельское</a:t>
            </a:r>
            <a:r>
              <a:rPr lang="en-US" sz="2000" b="1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cap="none" spc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хозяйство</a:t>
            </a:r>
            <a:r>
              <a:rPr lang="ru-RU" sz="2000" b="1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br>
              <a:rPr lang="ru-RU" sz="2000" b="1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000" b="1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Объём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продукции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сельского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хозяйства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— 11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млрд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рублей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(2010 г.).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Ведущей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отраслью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сельского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хозяйства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является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животноводство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(70 %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продукции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с/х),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растениеводство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приходится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30 %. В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Чечне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ведётся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выращивание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зерновых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культур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виноградников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овощей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Посевная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площадь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сельхозкультур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2010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году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составила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189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тыс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гектаров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которых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зерновые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культуры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пришлось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54 %,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кормовые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культуры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— 33 %,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технические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культуры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— 8 %,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картофель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овощебахчевые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культуры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— 5 %.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Производство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зерна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составляет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126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тыс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тонн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сахарной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свёклы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— 40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тыс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тонн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картофеля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— 22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тыс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тонн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овощей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— 26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тыс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тонн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В 2020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году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урожай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зерновых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зернобобовых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культур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составил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488,8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тыс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тонн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321,2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тыс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тонн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больше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чем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2019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году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),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росте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средней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урожайности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28 ц/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га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ноября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обмолочено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около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174,5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тыс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га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или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99,7 %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всех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площадей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В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последние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годы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</a:t>
            </a:r>
            <a:r>
              <a:rPr lang="ru-RU" sz="20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республике</a:t>
            </a:r>
            <a:r>
              <a:rPr lang="en-US" sz="200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наблюдается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устойчивый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рост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сельхозпроизводства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С 2004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2010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индекс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производства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продукции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сельского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хозяйства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вырос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41 %. В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сфере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животноводства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развиты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птицеводство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овцеводство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.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Ведётся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разведение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крупного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рогатого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скота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(КРС).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Поголовье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КРС в 2010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году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составило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211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тыс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.,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овец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коз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— 195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тыс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Производство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мяса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убойном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весе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— 21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тыс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тонн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молока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— 263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тыс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тонн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(2010 г.).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июля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2019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года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поголовье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крупного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рогатого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скота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252.533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головы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в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том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числе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коров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— 119.880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животных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Численность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овец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коз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237.537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голов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поголовье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птицы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1,3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млн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голов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Поголовье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мелкого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рогатого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скота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января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2020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года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составило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254,6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тыс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голов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или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106,7 % к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уровню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прошлого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года</a:t>
            </a: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b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0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237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2" descr="Изображение выглядит как дерево, на открытом воздухе, яблоко, плодовое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651" y="0"/>
            <a:ext cx="2228520" cy="210092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Рисунок 8" descr="Изображение выглядит как дерево, фрукт, плодовое дерев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651" y="2145898"/>
            <a:ext cx="2393687" cy="30706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Box 13"/>
          <p:cNvSpPr txBox="1"/>
          <p:nvPr/>
        </p:nvSpPr>
        <p:spPr>
          <a:xfrm>
            <a:off x="809036" y="0"/>
            <a:ext cx="8894615" cy="64633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dirty="0" err="1">
                <a:solidFill>
                  <a:srgbClr val="000000"/>
                </a:solidFill>
                <a:latin typeface="Arial"/>
                <a:cs typeface="Arial"/>
              </a:rPr>
              <a:t>Сельское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/>
                <a:cs typeface="Arial"/>
              </a:rPr>
              <a:t>хозяйство</a:t>
            </a:r>
            <a:endParaRPr lang="en-US" dirty="0">
              <a:solidFill>
                <a:srgbClr val="54595D"/>
              </a:solidFill>
              <a:latin typeface="Arial"/>
              <a:cs typeface="Arial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 err="1" smtClean="0">
                <a:solidFill>
                  <a:srgbClr val="202122"/>
                </a:solidFill>
                <a:latin typeface="Arial"/>
                <a:cs typeface="Arial"/>
              </a:rPr>
              <a:t>Объём</a:t>
            </a:r>
            <a:r>
              <a:rPr lang="en-US" dirty="0" smtClean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продукции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сельского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хозяйства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 — 11 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млрд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рублей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(2010 г.).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Ведущей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отраслью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сельского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хозяйства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является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животноводство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(70 %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продукции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с/х),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на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растениеводство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приходится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30 </a:t>
            </a:r>
            <a:r>
              <a:rPr lang="en-US" dirty="0" smtClean="0">
                <a:solidFill>
                  <a:srgbClr val="202122"/>
                </a:solidFill>
                <a:latin typeface="Arial"/>
                <a:cs typeface="Arial"/>
              </a:rPr>
              <a:t>%.</a:t>
            </a:r>
            <a:r>
              <a:rPr lang="en-US" baseline="30000" dirty="0" smtClean="0">
                <a:solidFill>
                  <a:srgbClr val="0645AD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202122"/>
                </a:solidFill>
                <a:latin typeface="Arial"/>
                <a:cs typeface="Arial"/>
              </a:rPr>
              <a:t>В </a:t>
            </a:r>
            <a:r>
              <a:rPr lang="en-US" dirty="0" err="1" smtClean="0">
                <a:solidFill>
                  <a:srgbClr val="202122"/>
                </a:solidFill>
                <a:latin typeface="Arial"/>
                <a:cs typeface="Arial"/>
              </a:rPr>
              <a:t>Чеч</a:t>
            </a:r>
            <a:r>
              <a:rPr lang="ru-RU" dirty="0" err="1" smtClean="0">
                <a:solidFill>
                  <a:srgbClr val="202122"/>
                </a:solidFill>
                <a:latin typeface="Arial"/>
                <a:cs typeface="Arial"/>
              </a:rPr>
              <a:t>енской</a:t>
            </a:r>
            <a:r>
              <a:rPr lang="ru-RU" dirty="0" smtClean="0">
                <a:solidFill>
                  <a:srgbClr val="202122"/>
                </a:solidFill>
                <a:latin typeface="Arial"/>
                <a:cs typeface="Arial"/>
              </a:rPr>
              <a:t> Республике</a:t>
            </a:r>
            <a:r>
              <a:rPr lang="en-US" dirty="0" smtClean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ведётся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выращивание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зерновых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культур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,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виноградников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,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овощей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.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Посевная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площадь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сельхозкультур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в 2010 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году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составила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189 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тыс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.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гектаров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,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из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которых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на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зерновые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культуры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пришлось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54 %,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на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кормовые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культуры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 — 33 %,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на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технические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культуры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 — 8 %,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на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картофель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и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овощебахчевые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культуры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 — 5 %.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Производство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зерна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составляет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126 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тыс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.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тонн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,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сахарной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свёклы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 — 40 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тыс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.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тонн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,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картофеля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 — 22 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тыс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.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тонн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,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овощей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 — 26 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тыс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. </a:t>
            </a:r>
            <a:r>
              <a:rPr lang="en-US" dirty="0" err="1" smtClean="0">
                <a:solidFill>
                  <a:srgbClr val="202122"/>
                </a:solidFill>
                <a:latin typeface="Arial"/>
                <a:cs typeface="Arial"/>
              </a:rPr>
              <a:t>тонн</a:t>
            </a:r>
            <a:r>
              <a:rPr lang="ru-RU" dirty="0" smtClean="0">
                <a:solidFill>
                  <a:srgbClr val="202122"/>
                </a:solidFill>
                <a:latin typeface="Arial"/>
                <a:cs typeface="Arial"/>
              </a:rPr>
              <a:t>.</a:t>
            </a:r>
            <a:r>
              <a:rPr lang="en-US" dirty="0" smtClean="0">
                <a:solidFill>
                  <a:srgbClr val="202122"/>
                </a:solidFill>
                <a:latin typeface="Arial"/>
                <a:cs typeface="Arial"/>
              </a:rPr>
              <a:t>В 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2020 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году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урожай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зерновых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и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зернобобовых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культур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составил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488,8 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тыс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.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тонн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(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на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321,2 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тыс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.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тонн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больше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,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чем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в 2019 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году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),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при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росте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средней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урожайности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до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28 ц/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га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.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На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10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ноября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обмолочено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около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174,5 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тыс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.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га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или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99,7 %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всех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202122"/>
                </a:solidFill>
                <a:latin typeface="Arial"/>
                <a:cs typeface="Arial"/>
              </a:rPr>
              <a:t>площадей</a:t>
            </a:r>
            <a:r>
              <a:rPr lang="ru-RU" dirty="0" smtClean="0">
                <a:solidFill>
                  <a:srgbClr val="202122"/>
                </a:solidFill>
                <a:latin typeface="Arial"/>
                <a:cs typeface="Arial"/>
              </a:rPr>
              <a:t> .</a:t>
            </a:r>
            <a:r>
              <a:rPr lang="en-US" dirty="0" smtClean="0">
                <a:solidFill>
                  <a:srgbClr val="202122"/>
                </a:solidFill>
                <a:latin typeface="Arial"/>
                <a:cs typeface="Arial"/>
              </a:rPr>
              <a:t>В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последние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годы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в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Чечне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наблюдается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устойчивый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рост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сельхозпроизводства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. С 2004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по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2010 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год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индекс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производства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продукции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сельского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хозяйства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вырос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на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41 </a:t>
            </a:r>
            <a:r>
              <a:rPr lang="en-US" dirty="0" smtClean="0">
                <a:solidFill>
                  <a:srgbClr val="202122"/>
                </a:solidFill>
                <a:latin typeface="Arial"/>
                <a:cs typeface="Arial"/>
              </a:rPr>
              <a:t>%.</a:t>
            </a:r>
            <a:r>
              <a:rPr lang="en-US" baseline="30000" dirty="0" smtClean="0">
                <a:solidFill>
                  <a:srgbClr val="0645AD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202122"/>
                </a:solidFill>
                <a:latin typeface="Arial"/>
                <a:cs typeface="Arial"/>
              </a:rPr>
              <a:t>В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сфере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животноводства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развиты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птицеводство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,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овцеводство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.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Ведётся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разведение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крупного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рогатого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скота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(КРС).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Поголовье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КРС в 2010 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году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составило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211 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тыс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.,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овец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и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коз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 — 195 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тыс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.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Производство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мяса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в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убойном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весе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 — 21 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тыс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.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тонн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,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молока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 — 263 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тыс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.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тонн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(2010 г</a:t>
            </a:r>
            <a:r>
              <a:rPr lang="en-US" dirty="0" smtClean="0">
                <a:solidFill>
                  <a:srgbClr val="202122"/>
                </a:solidFill>
                <a:latin typeface="Arial"/>
                <a:cs typeface="Arial"/>
              </a:rPr>
              <a:t>.).</a:t>
            </a:r>
            <a:r>
              <a:rPr lang="en-US" baseline="30000" dirty="0" smtClean="0">
                <a:solidFill>
                  <a:srgbClr val="0645AD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202122"/>
                </a:solidFill>
                <a:latin typeface="Arial"/>
                <a:cs typeface="Arial"/>
              </a:rPr>
              <a:t>На</a:t>
            </a:r>
            <a:r>
              <a:rPr lang="en-US" dirty="0" smtClean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1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июля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2019 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года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поголовье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крупного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рогатого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скота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252.533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головы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, в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том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числе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коров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 — 119.880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животных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.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Численность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овец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и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коз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237.537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голов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,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поголовье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птицы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1,3 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млн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голов</a:t>
            </a:r>
            <a:r>
              <a:rPr lang="en-US" dirty="0" smtClean="0">
                <a:solidFill>
                  <a:srgbClr val="202122"/>
                </a:solidFill>
                <a:latin typeface="Arial"/>
                <a:cs typeface="Arial"/>
              </a:rPr>
              <a:t>.</a:t>
            </a:r>
            <a:r>
              <a:rPr lang="en-US" baseline="30000" dirty="0" smtClean="0">
                <a:solidFill>
                  <a:srgbClr val="0645AD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202122"/>
                </a:solidFill>
                <a:latin typeface="Arial"/>
                <a:cs typeface="Arial"/>
              </a:rPr>
              <a:t>Поголовье</a:t>
            </a:r>
            <a:r>
              <a:rPr lang="en-US" dirty="0" smtClean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мелкого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рогатого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скота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на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1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января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2020 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года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составило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254,6 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тыс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.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голов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или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106,7 % к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уровню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прошлого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/>
                <a:cs typeface="Arial"/>
              </a:rPr>
              <a:t>года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5981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285549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cap="none" spc="0" dirty="0">
                <a:solidFill>
                  <a:srgbClr val="BA0000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800" cap="none" spc="0" dirty="0">
                <a:solidFill>
                  <a:srgbClr val="BA0000"/>
                </a:solidFill>
                <a:latin typeface="Arial"/>
                <a:ea typeface="+mn-ea"/>
                <a:cs typeface="Arial"/>
              </a:rPr>
            </a:br>
            <a:endParaRPr lang="ru-RU" dirty="0"/>
          </a:p>
        </p:txBody>
      </p:sp>
      <p:pic>
        <p:nvPicPr>
          <p:cNvPr id="4" name="Рисунок 3" descr="Изображение выглядит как небо, на открытом воздухе, облако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141" y="191192"/>
            <a:ext cx="3090645" cy="249572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Рисунок 4" descr="Изображение выглядит как небо, на открытом воздухе, труба, промышленность&#10;&#10;Автоматически созданное описание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4158" y="2878112"/>
            <a:ext cx="2758020" cy="27581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2"/>
          <p:cNvSpPr txBox="1"/>
          <p:nvPr/>
        </p:nvSpPr>
        <p:spPr>
          <a:xfrm>
            <a:off x="864463" y="382385"/>
            <a:ext cx="8077314" cy="48013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Промышленность</a:t>
            </a:r>
            <a:endParaRPr lang="en-US" dirty="0">
              <a:solidFill>
                <a:srgbClr val="54595D"/>
              </a:solidFill>
              <a:latin typeface="Arial"/>
              <a:cs typeface="Arial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 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2011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году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объём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производства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промышленности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Чечни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составил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13,6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млрд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рублей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которых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добывающую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промышленность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пришлось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32 %,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обрабатывающую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— 8 %,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производство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распределение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электроэнергии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газа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воды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— 60 %.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состоянию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2008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год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промышленность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города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Грозного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представлена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следующими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крупными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предприятиями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endParaRPr lang="ru-RU" kern="0" dirty="0" smtClean="0">
              <a:solidFill>
                <a:srgbClr val="0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 smtClean="0">
                <a:solidFill>
                  <a:srgbClr val="202122"/>
                </a:solidFill>
                <a:latin typeface="Arial"/>
                <a:cs typeface="Arial"/>
              </a:rPr>
              <a:t>«</a:t>
            </a:r>
            <a:r>
              <a:rPr lang="en-US" dirty="0" err="1">
                <a:latin typeface="Arial"/>
                <a:cs typeface="Arial"/>
                <a:hlinkClick r:id="rId4" tooltip="Грознефтегаз (страница отсутствует)"/>
              </a:rPr>
              <a:t>Грознефтегаз</a:t>
            </a:r>
            <a:r>
              <a:rPr lang="en-US" dirty="0">
                <a:latin typeface="Arial"/>
                <a:cs typeface="Arial"/>
              </a:rPr>
              <a:t>»</a:t>
            </a:r>
          </a:p>
          <a:p>
            <a:pPr>
              <a:buSzPct val="100000"/>
              <a:buFont typeface="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latin typeface="Arial"/>
                <a:cs typeface="Arial"/>
              </a:rPr>
              <a:t>«</a:t>
            </a:r>
            <a:r>
              <a:rPr lang="en-US" dirty="0" err="1">
                <a:latin typeface="Arial"/>
                <a:cs typeface="Arial"/>
                <a:hlinkClick r:id="rId5" tooltip="Трансмаш (Грозный) (страница отсутствует)"/>
              </a:rPr>
              <a:t>Трансмаш</a:t>
            </a:r>
            <a:r>
              <a:rPr lang="en-US" dirty="0">
                <a:latin typeface="Arial"/>
                <a:cs typeface="Arial"/>
              </a:rPr>
              <a:t>»</a:t>
            </a:r>
          </a:p>
          <a:p>
            <a:pPr>
              <a:buSzPct val="100000"/>
              <a:buFont typeface="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latin typeface="Arial"/>
                <a:cs typeface="Arial"/>
              </a:rPr>
              <a:t>«</a:t>
            </a:r>
            <a:r>
              <a:rPr lang="en-US" dirty="0" err="1">
                <a:latin typeface="Arial"/>
                <a:cs typeface="Arial"/>
                <a:hlinkClick r:id="rId6" tooltip="Грозненский электромеханический завод (страница отсутствует)"/>
              </a:rPr>
              <a:t>Грозненский</a:t>
            </a:r>
            <a:r>
              <a:rPr lang="en-US" dirty="0">
                <a:latin typeface="Arial"/>
                <a:cs typeface="Arial"/>
                <a:hlinkClick r:id="rId6" tooltip="Грозненский электромеханический завод (страница отсутствует)"/>
              </a:rPr>
              <a:t> </a:t>
            </a:r>
            <a:r>
              <a:rPr lang="en-US" dirty="0" err="1">
                <a:latin typeface="Arial"/>
                <a:cs typeface="Arial"/>
                <a:hlinkClick r:id="rId6" tooltip="Грозненский электромеханический завод (страница отсутствует)"/>
              </a:rPr>
              <a:t>электромеханический</a:t>
            </a:r>
            <a:r>
              <a:rPr lang="en-US" dirty="0">
                <a:latin typeface="Arial"/>
                <a:cs typeface="Arial"/>
                <a:hlinkClick r:id="rId6" tooltip="Грозненский электромеханический завод (страница отсутствует)"/>
              </a:rPr>
              <a:t> </a:t>
            </a:r>
            <a:r>
              <a:rPr lang="en-US" dirty="0" err="1">
                <a:latin typeface="Arial"/>
                <a:cs typeface="Arial"/>
                <a:hlinkClick r:id="rId6" tooltip="Грозненский электромеханический завод (страница отсутствует)"/>
              </a:rPr>
              <a:t>завод</a:t>
            </a:r>
            <a:r>
              <a:rPr lang="en-US" dirty="0">
                <a:latin typeface="Arial"/>
                <a:cs typeface="Arial"/>
              </a:rPr>
              <a:t>»</a:t>
            </a:r>
          </a:p>
          <a:p>
            <a:pPr>
              <a:buSzPct val="100000"/>
              <a:buFont typeface="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latin typeface="Arial"/>
                <a:cs typeface="Arial"/>
              </a:rPr>
              <a:t>«</a:t>
            </a:r>
            <a:r>
              <a:rPr lang="en-US" dirty="0" err="1">
                <a:latin typeface="Arial"/>
                <a:cs typeface="Arial"/>
                <a:hlinkClick r:id="rId7" tooltip="Электропульт-Грозный"/>
              </a:rPr>
              <a:t>Электропульт-Грозный</a:t>
            </a:r>
            <a:r>
              <a:rPr lang="en-US" dirty="0">
                <a:latin typeface="Arial"/>
                <a:cs typeface="Arial"/>
              </a:rPr>
              <a:t>»</a:t>
            </a:r>
          </a:p>
          <a:p>
            <a:pPr>
              <a:buSzPct val="100000"/>
              <a:buFont typeface="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 err="1">
                <a:latin typeface="Arial"/>
                <a:cs typeface="Arial"/>
                <a:hlinkClick r:id="rId8" tooltip="Грозненская экспериментальная мебельная фабрика (страница отсутствует)"/>
              </a:rPr>
              <a:t>Грозненская</a:t>
            </a:r>
            <a:r>
              <a:rPr lang="en-US" dirty="0">
                <a:latin typeface="Arial"/>
                <a:cs typeface="Arial"/>
                <a:hlinkClick r:id="rId8" tooltip="Грозненская экспериментальная мебельная фабрика (страница отсутствует)"/>
              </a:rPr>
              <a:t> </a:t>
            </a:r>
            <a:r>
              <a:rPr lang="en-US" dirty="0" err="1">
                <a:latin typeface="Arial"/>
                <a:cs typeface="Arial"/>
                <a:hlinkClick r:id="rId8" tooltip="Грозненская экспериментальная мебельная фабрика (страница отсутствует)"/>
              </a:rPr>
              <a:t>экспериментальная</a:t>
            </a:r>
            <a:r>
              <a:rPr lang="en-US" dirty="0">
                <a:latin typeface="Arial"/>
                <a:cs typeface="Arial"/>
                <a:hlinkClick r:id="rId8" tooltip="Грозненская экспериментальная мебельная фабрика (страница отсутствует)"/>
              </a:rPr>
              <a:t> </a:t>
            </a:r>
            <a:r>
              <a:rPr lang="en-US" dirty="0" err="1">
                <a:latin typeface="Arial"/>
                <a:cs typeface="Arial"/>
                <a:hlinkClick r:id="rId8" tooltip="Грозненская экспериментальная мебельная фабрика (страница отсутствует)"/>
              </a:rPr>
              <a:t>мебельная</a:t>
            </a:r>
            <a:r>
              <a:rPr lang="en-US" dirty="0">
                <a:latin typeface="Arial"/>
                <a:cs typeface="Arial"/>
                <a:hlinkClick r:id="rId8" tooltip="Грозненская экспериментальная мебельная фабрика (страница отсутствует)"/>
              </a:rPr>
              <a:t> </a:t>
            </a:r>
            <a:r>
              <a:rPr lang="en-US" dirty="0" err="1">
                <a:latin typeface="Arial"/>
                <a:cs typeface="Arial"/>
                <a:hlinkClick r:id="rId8" tooltip="Грозненская экспериментальная мебельная фабрика (страница отсутствует)"/>
              </a:rPr>
              <a:t>фабрика</a:t>
            </a:r>
            <a:endParaRPr lang="en-US" dirty="0">
              <a:latin typeface="Arial"/>
              <a:cs typeface="Arial"/>
            </a:endParaRPr>
          </a:p>
          <a:p>
            <a:pPr>
              <a:buSzPct val="100000"/>
              <a:buFont typeface="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 err="1">
                <a:latin typeface="Arial"/>
                <a:cs typeface="Arial"/>
              </a:rPr>
              <a:t>Швейная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фабрика</a:t>
            </a:r>
            <a:r>
              <a:rPr lang="en-US" dirty="0">
                <a:latin typeface="Arial"/>
                <a:cs typeface="Arial"/>
              </a:rPr>
              <a:t> «</a:t>
            </a:r>
            <a:r>
              <a:rPr lang="en-US" dirty="0" err="1">
                <a:latin typeface="Arial"/>
                <a:cs typeface="Arial"/>
                <a:hlinkClick r:id="rId9" tooltip="Беркат (страница отсутствует)"/>
              </a:rPr>
              <a:t>Беркат</a:t>
            </a:r>
            <a:r>
              <a:rPr lang="en-US" dirty="0">
                <a:latin typeface="Arial"/>
                <a:cs typeface="Arial"/>
              </a:rPr>
              <a:t>»</a:t>
            </a:r>
          </a:p>
          <a:p>
            <a:pPr>
              <a:buSzPct val="100000"/>
              <a:buFont typeface="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 err="1">
                <a:latin typeface="Arial"/>
                <a:cs typeface="Arial"/>
                <a:hlinkClick r:id="rId10" tooltip="Грозненский консервный завод (страница отсутствует)"/>
              </a:rPr>
              <a:t>Грозненский</a:t>
            </a:r>
            <a:r>
              <a:rPr lang="en-US" dirty="0">
                <a:latin typeface="Arial"/>
                <a:cs typeface="Arial"/>
                <a:hlinkClick r:id="rId10" tooltip="Грозненский консервный завод (страница отсутствует)"/>
              </a:rPr>
              <a:t> </a:t>
            </a:r>
            <a:r>
              <a:rPr lang="en-US" dirty="0" err="1">
                <a:latin typeface="Arial"/>
                <a:cs typeface="Arial"/>
                <a:hlinkClick r:id="rId10" tooltip="Грозненский консервный завод (страница отсутствует)"/>
              </a:rPr>
              <a:t>консервный</a:t>
            </a:r>
            <a:r>
              <a:rPr lang="en-US" dirty="0">
                <a:latin typeface="Arial"/>
                <a:cs typeface="Arial"/>
                <a:hlinkClick r:id="rId10" tooltip="Грозненский консервный завод (страница отсутствует)"/>
              </a:rPr>
              <a:t> </a:t>
            </a:r>
            <a:r>
              <a:rPr lang="en-US" dirty="0" err="1">
                <a:latin typeface="Arial"/>
                <a:cs typeface="Arial"/>
                <a:hlinkClick r:id="rId10" tooltip="Грозненский консервный завод (страница отсутствует)"/>
              </a:rPr>
              <a:t>завод</a:t>
            </a:r>
            <a:endParaRPr lang="en-US" dirty="0">
              <a:latin typeface="Arial"/>
              <a:cs typeface="Arial"/>
            </a:endParaRPr>
          </a:p>
          <a:p>
            <a:pPr>
              <a:buSzPct val="100000"/>
              <a:buFont typeface="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latin typeface="Arial"/>
                <a:cs typeface="Arial"/>
              </a:rPr>
              <a:t>4 </a:t>
            </a:r>
            <a:r>
              <a:rPr lang="en-US" dirty="0" err="1">
                <a:latin typeface="Arial"/>
                <a:cs typeface="Arial"/>
              </a:rPr>
              <a:t>хлебозавода</a:t>
            </a:r>
            <a:endParaRPr lang="en-US" dirty="0">
              <a:latin typeface="Arial"/>
              <a:cs typeface="Arial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latin typeface="Arial"/>
                <a:cs typeface="Arial"/>
              </a:rPr>
              <a:t>В </a:t>
            </a:r>
            <a:r>
              <a:rPr lang="en-US" dirty="0" err="1">
                <a:latin typeface="Arial"/>
                <a:cs typeface="Arial"/>
                <a:hlinkClick r:id="rId11" tooltip="Гудермес"/>
              </a:rPr>
              <a:t>Гудермесе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действует</a:t>
            </a:r>
            <a:r>
              <a:rPr lang="en-US" dirty="0">
                <a:latin typeface="Arial"/>
                <a:cs typeface="Arial"/>
              </a:rPr>
              <a:t> «</a:t>
            </a:r>
            <a:r>
              <a:rPr lang="en-US" dirty="0" err="1">
                <a:latin typeface="Arial"/>
                <a:cs typeface="Arial"/>
              </a:rPr>
              <a:t>Хим-завод</a:t>
            </a:r>
            <a:r>
              <a:rPr lang="en-US" dirty="0">
                <a:latin typeface="Arial"/>
                <a:cs typeface="Arial"/>
              </a:rPr>
              <a:t>». </a:t>
            </a:r>
            <a:endParaRPr lang="ru-RU" dirty="0" smtClean="0">
              <a:latin typeface="Arial"/>
              <a:cs typeface="Arial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 smtClean="0">
                <a:latin typeface="Arial"/>
                <a:cs typeface="Arial"/>
              </a:rPr>
              <a:t>В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  <a:hlinkClick r:id="rId12" tooltip="Аргун (город)"/>
              </a:rPr>
              <a:t>Аргуне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имеются</a:t>
            </a:r>
            <a:r>
              <a:rPr lang="en-US" dirty="0">
                <a:latin typeface="Arial"/>
                <a:cs typeface="Arial"/>
              </a:rPr>
              <a:t> «</a:t>
            </a:r>
            <a:r>
              <a:rPr lang="en-US" dirty="0" err="1">
                <a:latin typeface="Arial"/>
                <a:cs typeface="Arial"/>
                <a:hlinkClick r:id="rId13" tooltip="Пищемаш (страница отсутствует)"/>
              </a:rPr>
              <a:t>Пищемаш</a:t>
            </a:r>
            <a:r>
              <a:rPr lang="en-US" dirty="0">
                <a:latin typeface="Arial"/>
                <a:cs typeface="Arial"/>
              </a:rPr>
              <a:t>» (</a:t>
            </a:r>
            <a:r>
              <a:rPr lang="en-US" dirty="0" err="1">
                <a:latin typeface="Arial"/>
                <a:cs typeface="Arial"/>
              </a:rPr>
              <a:t>производство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автомобилей</a:t>
            </a:r>
            <a:r>
              <a:rPr lang="en-US" dirty="0">
                <a:latin typeface="Arial"/>
                <a:cs typeface="Arial"/>
              </a:rPr>
              <a:t> «</a:t>
            </a:r>
            <a:r>
              <a:rPr lang="en-US" dirty="0">
                <a:latin typeface="Arial"/>
                <a:cs typeface="Arial"/>
                <a:hlinkClick r:id="rId14" tooltip="ВАЗ"/>
              </a:rPr>
              <a:t>ВАЗ</a:t>
            </a:r>
            <a:r>
              <a:rPr lang="en-US" dirty="0">
                <a:latin typeface="Arial"/>
                <a:cs typeface="Arial"/>
              </a:rPr>
              <a:t>»), ТЭЦ, ЖБЗ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0414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а открытом воздухе, небо, облако, земля&#10;&#10;Автоматически созданное описание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8125" y="659567"/>
            <a:ext cx="2659093" cy="298304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2"/>
          <p:cNvSpPr txBox="1"/>
          <p:nvPr/>
        </p:nvSpPr>
        <p:spPr>
          <a:xfrm>
            <a:off x="923192" y="1450731"/>
            <a:ext cx="9142702" cy="48936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Нефтяная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промышленность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4595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20212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1994 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года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нефтяная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промышленность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Грозного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была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представлена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следующими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предприятиями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Грозненский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нефтеперерабатывающий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завод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имени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 В. И. 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Ленина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/>
              </a:rPr>
              <a:t>НПЗ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/>
              </a:rPr>
              <a:t>им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/>
              </a:rPr>
              <a:t>Шерипова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/>
              </a:rPr>
              <a:t>Новогрозненский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/>
              </a:rPr>
              <a:t>нефтеперерабатывающий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/>
              </a:rPr>
              <a:t>завод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/>
              </a:rPr>
              <a:t>имени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/>
              </a:rPr>
              <a:t>Анисимова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6"/>
              </a:rPr>
              <a:t>Грозненский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6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6"/>
              </a:rPr>
              <a:t>химический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6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6"/>
              </a:rPr>
              <a:t>завод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6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6"/>
              </a:rPr>
              <a:t>имени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6"/>
              </a:rPr>
              <a:t> 50-летия СССР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ИПТ «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7"/>
              </a:rPr>
              <a:t>Оргнефтехимзаводы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8"/>
              </a:rPr>
              <a:t>Грозненский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8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8"/>
              </a:rPr>
              <a:t>нефтяной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8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8"/>
              </a:rPr>
              <a:t>научно-исследовательский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8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8"/>
              </a:rPr>
              <a:t>институт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трест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«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9"/>
              </a:rPr>
              <a:t>Грознефть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601492543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86</TotalTime>
  <Words>273</Words>
  <Application>Microsoft Office PowerPoint</Application>
  <PresentationFormat>Широкоэкранный</PresentationFormat>
  <Paragraphs>38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Corbel</vt:lpstr>
      <vt:lpstr>Gill Sans MT</vt:lpstr>
      <vt:lpstr>Impact</vt:lpstr>
      <vt:lpstr>Times New Roman</vt:lpstr>
      <vt:lpstr>Badge</vt:lpstr>
      <vt:lpstr>Проект на тему:  Экономика ЧР с 2000 года </vt:lpstr>
      <vt:lpstr> ИСТОРИЯ  Экономика Чеченской Республики, как и на остальной части распавшегося СССР,  упала до минимума. Во время антитеррористической операции экономика в республике была полностью разорена, а промышленность разрушена. Флагманы республиканской промышленности — НПЗ им. Шерипова, НПЗ им. Ленина, НПЗ им. Анисимова, ГХЗ, ЧЮЦЗ, ЗНМ «Красный Молот» были полностью разрушены в 1994—1999 гг. Кроме Чири-Юртовского цементного завода ни один из этих крупных предприятий не восстановлены (на 2023 год). С 2000 года началось экономическое возрождение Чечни. В 2006 году рост валового регионального продукта Чечни составил 11,9 %, в 2007 году — 26,4 %, в 2008 году — 10,5 %[9]. За последние годы ВРП Чечни вырос более чем в 3 раза — с 23 млрд рублей;  военной безопасности; социальное страхование — 20,8 % Образование — 8,6 % Здравоохранение и предоставление социальных услуг — 6,1 % . Предоставление прочих услуг — 1,5 %. </vt:lpstr>
      <vt:lpstr>СТРУКТУРА   Структура валового регионального продукта Чеченской Республики (по данным за 2010 год): сельское хозяйство, охота и лесное хозяйство — 10,0 % . Добыча полезных ископаемых — 2,7 %. Обрабатывающие производства — 2,0 %. Производство и распределение электроэнергии, газа и воды — 1,0 %. Строительство — 14,1 %. Торговля — 23,0 %. Гостиницы и рестораны — 1,6 %. Транспорт и связь — 5,3 %. Финансовая деятельность — 0,4 %. Операции с недвижимым имуществом, аренда и предоставление услуг — 2,9 %. Государственное управление и обеспечение военной безопасности; социальное страхование — 20,8 %. Образование — 8,6 %. Здравоохранение и предоставление социальных услуг — 6,1 %. Предоставление прочих услуг — 1,5 %. </vt:lpstr>
      <vt:lpstr>Презентация PowerPoint</vt:lpstr>
      <vt:lpstr>Основными отраслями экономики Чеченской Республики в 2000-х годах были сельское хозяйство, добыча нефти и газа, а также строительство. Сельское хозяйство было особенно важным, так как оно обеспечивало занятость значительной части населения. В то же время, добыча нефти и газа играла ключевую роль в формировании бюджета региона. В 2000-х годах были предприняты значительные усилия по восстановлению и развитию инфраструктуры. Были построены новые дороги, мосты, школы, больницы и другие объекты. Это способствовало улучшению условий жизни населения и привлечению инвестиций. Однако, несмотря на все усилия, уровень безработицы в Чеченской Республике оставался высоким, а уровень жизни населения - низким. Это было связано с рядом факторов, включая неразвитость промышленности, недостаток квалифицированных кадров и низкую инвестиционную привлекательность региона. В целом, 2000-е годы были периодом восстановления и стабилизации экономики Чеченской Республики.  </vt:lpstr>
      <vt:lpstr>                                                                          ОТРАСЛИ ЭКОНОМИКИ  Сельское хозяйство.  Объём продукции сельского хозяйства — 11 млрд рублей (2010 г.). Ведущей отраслью сельского хозяйства является животноводство (70 % продукции с/х), на растениеводство приходится 30 %. В Чечне ведётся выращивание зерновых культур, виноградников, овощей. Посевная площадь сельхозкультур в 2010 году составила 189 тыс. гектаров, из которых на зерновые культуры пришлось 54 %, на кормовые культуры — 33 %, на технические культуры — 8 %, на картофель и овощебахчевые культуры — 5 %. Производство зерна составляет 126 тыс. тонн, сахарной свёклы — 40 тыс. тонн, картофеля — 22 тыс. тонн, овощей — 26 тыс. тонн. В 2020 году урожай зерновых и зернобобовых культур составил 488,8 тыс. тонн (на 321,2 тыс. тонн больше, чем в 2019 году), при росте средней урожайности до 28 ц/га. На 10 ноября обмолочено около 174,5 тыс. га или 99,7 % всех площадей. В последние годы в республике наблюдается устойчивый рост сельхозпроизводства. С 2004 по 2010 год индекс производства продукции сельского хозяйства вырос на 41 %. В сфере животноводства развиты птицеводство, овцеводство . Ведётся разведение крупного рогатого скота (КРС). Поголовье КРС в 2010 году составило 211 тыс., овец и коз — 195 тыс. Производство мяса в убойном весе — 21 тыс. тонн, молока — 263 тыс. тонн (2010 г.). На 1 июля 2019 года поголовье крупного рогатого скота 252.533 головы, в том числе коров — 119.880 животных. Численность овец и коз 237.537 голов, поголовье птицы 1,3 млн голов. Поголовье мелкого рогатого скота на 1 января 2020 года составило 254,6 тыс. голов или 106,7 % к уровню прошлого года.  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тему:  Экономика ЧР с 2000 годов</dc:title>
  <dc:creator>Пользователь Windows</dc:creator>
  <cp:lastModifiedBy>Lala</cp:lastModifiedBy>
  <cp:revision>15</cp:revision>
  <dcterms:created xsi:type="dcterms:W3CDTF">2024-03-07T08:40:49Z</dcterms:created>
  <dcterms:modified xsi:type="dcterms:W3CDTF">2024-03-27T05:59:40Z</dcterms:modified>
</cp:coreProperties>
</file>